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1" r:id="rId3"/>
  </p:sldMasterIdLst>
  <p:notesMasterIdLst>
    <p:notesMasterId r:id="rId27"/>
  </p:notesMasterIdLst>
  <p:handoutMasterIdLst>
    <p:handoutMasterId r:id="rId28"/>
  </p:handoutMasterIdLst>
  <p:sldIdLst>
    <p:sldId id="872" r:id="rId4"/>
    <p:sldId id="850" r:id="rId5"/>
    <p:sldId id="851" r:id="rId6"/>
    <p:sldId id="852" r:id="rId7"/>
    <p:sldId id="853" r:id="rId8"/>
    <p:sldId id="857" r:id="rId9"/>
    <p:sldId id="854" r:id="rId10"/>
    <p:sldId id="855" r:id="rId11"/>
    <p:sldId id="856" r:id="rId12"/>
    <p:sldId id="858" r:id="rId13"/>
    <p:sldId id="860" r:id="rId14"/>
    <p:sldId id="861" r:id="rId15"/>
    <p:sldId id="862" r:id="rId16"/>
    <p:sldId id="866" r:id="rId17"/>
    <p:sldId id="865" r:id="rId18"/>
    <p:sldId id="864" r:id="rId19"/>
    <p:sldId id="863" r:id="rId20"/>
    <p:sldId id="867" r:id="rId21"/>
    <p:sldId id="868" r:id="rId22"/>
    <p:sldId id="869" r:id="rId23"/>
    <p:sldId id="870" r:id="rId24"/>
    <p:sldId id="871" r:id="rId25"/>
    <p:sldId id="827" r:id="rId26"/>
  </p:sldIdLst>
  <p:sldSz cx="9144000" cy="5143500" type="screen16x9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99"/>
    <a:srgbClr val="003366"/>
    <a:srgbClr val="0000CC"/>
    <a:srgbClr val="FF7C80"/>
    <a:srgbClr val="FFFFCC"/>
    <a:srgbClr val="0000FF"/>
    <a:srgbClr val="0066CC"/>
    <a:srgbClr val="CCFF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444" autoAdjust="0"/>
    <p:restoredTop sz="93333" autoAdjust="0"/>
  </p:normalViewPr>
  <p:slideViewPr>
    <p:cSldViewPr>
      <p:cViewPr varScale="1">
        <p:scale>
          <a:sx n="75" d="100"/>
          <a:sy n="75" d="100"/>
        </p:scale>
        <p:origin x="-102" y="-15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notesViewPr>
    <p:cSldViewPr>
      <p:cViewPr varScale="1">
        <p:scale>
          <a:sx n="60" d="100"/>
          <a:sy n="60" d="100"/>
        </p:scale>
        <p:origin x="-3378" y="-7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16CA78A-B1A8-4238-A6B8-0C008154610E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96F17E8-7016-44C9-B4B2-FC1679D43B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13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FDB843-F06B-415C-8A95-FFA232B62950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6EFE47-8D9C-44CD-B399-86A2EFA6CA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988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6700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EFE47-8D9C-44CD-B399-86A2EFA6CA9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1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8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477000" y="4400550"/>
            <a:ext cx="23622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Http://www.qdio.cas.cn</a:t>
            </a:r>
          </a:p>
        </p:txBody>
      </p:sp>
    </p:spTree>
    <p:extLst>
      <p:ext uri="{BB962C8B-B14F-4D97-AF65-F5344CB8AC3E}">
        <p14:creationId xmlns:p14="http://schemas.microsoft.com/office/powerpoint/2010/main" val="404869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114300"/>
            <a:ext cx="2057400" cy="42291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"/>
            <a:ext cx="6021388" cy="42291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477000" y="4400550"/>
            <a:ext cx="23622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Http://www.qdio.cas.cn</a:t>
            </a:r>
          </a:p>
        </p:txBody>
      </p:sp>
    </p:spTree>
    <p:extLst>
      <p:ext uri="{BB962C8B-B14F-4D97-AF65-F5344CB8AC3E}">
        <p14:creationId xmlns:p14="http://schemas.microsoft.com/office/powerpoint/2010/main" val="128183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7193-E56D-4358-AEE3-81997EB2924C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18C3-6B3A-49A6-9357-72DCFABC58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04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9498-CF68-4D83-9853-66DF3AC9DC3B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B99E-3340-4B6C-92E3-4EF2533604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81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3031-EBD7-4121-99C4-AABB51BA6F7F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BD79-3E78-4EE8-9C7A-7B4FC764C6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75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24BA-61DA-4450-8BCD-D9B016210A54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564DE-D472-4287-A644-896C6ED7A5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775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BE27-7CD4-45DC-B405-2EF6C77A5D35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AC7D-34FB-44EC-8269-2D0321A3B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0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A1BF-8724-4479-AFE8-5AAB01AE30FC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5694-95DF-4C57-BC5F-15C9D26308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4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5AA8-8B48-4E65-B329-4CC48B6A9C6A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4520-C29A-41CF-80B1-1B47C963C8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12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9BA3-6F9D-48A1-BA83-199F85BCFE42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D49B3-BE33-4749-BF8C-62B3F411A5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 rot="10800000">
            <a:off x="-324544" y="628652"/>
            <a:ext cx="9000000" cy="27385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FFE5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rgbClr val="D8D684"/>
                </a:solidFill>
                <a:prstDash val="dash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/>
          <a:lstStyle/>
          <a:p>
            <a:pPr algn="ctr"/>
            <a:endParaRPr lang="zh-CN" altLang="zh-CN" sz="1800" b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图片 6" descr="d8c90e4017e32acaf192915b0d76ad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87475"/>
            <a:ext cx="576064" cy="5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0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85F1-EBC6-4DB7-8062-E100A46FDEBD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EB6A-3184-4342-B7EB-CAABCCE797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511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959F-9484-422A-B52F-D27E080C67ED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64D8-3503-4ED2-9293-B195EBBEE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D81A4-EB8C-4883-AE82-151DC789D847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00F2-0FEB-435F-B546-918C2A663E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427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4820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3900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6" name="图片 5" descr="d8c90e4017e32acaf192915b0d76ad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476"/>
            <a:ext cx="576064" cy="54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9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33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477000" y="4400550"/>
            <a:ext cx="23622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Http://www.qdio.cas.cn</a:t>
            </a:r>
          </a:p>
        </p:txBody>
      </p:sp>
    </p:spTree>
    <p:extLst>
      <p:ext uri="{BB962C8B-B14F-4D97-AF65-F5344CB8AC3E}">
        <p14:creationId xmlns:p14="http://schemas.microsoft.com/office/powerpoint/2010/main" val="38468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85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05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58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136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57150"/>
            <a:ext cx="8232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8" name="图片 2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910"/>
          <a:stretch>
            <a:fillRect/>
          </a:stretch>
        </p:blipFill>
        <p:spPr bwMode="auto">
          <a:xfrm flipH="1">
            <a:off x="107504" y="4521611"/>
            <a:ext cx="9036494" cy="6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47" r:id="rId3"/>
    <p:sldLayoutId id="2147484248" r:id="rId4"/>
    <p:sldLayoutId id="2147484266" r:id="rId5"/>
    <p:sldLayoutId id="2147484249" r:id="rId6"/>
    <p:sldLayoutId id="2147484250" r:id="rId7"/>
    <p:sldLayoutId id="2147484251" r:id="rId8"/>
    <p:sldLayoutId id="2147484252" r:id="rId9"/>
    <p:sldLayoutId id="2147484267" r:id="rId10"/>
    <p:sldLayoutId id="214748426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n-ea"/>
          <a:ea typeface="+mn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黑体" pitchFamily="2" charset="-122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  <a:ea typeface="华文中宋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  <a:ea typeface="华文中宋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  <a:ea typeface="华文中宋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479AB5C-F889-40B3-BF1C-310E3450FDDB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D1672F-E018-4F73-9A2B-4EF6A51BDE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/>
              </a:defRPr>
            </a:lvl1pPr>
          </a:lstStyle>
          <a:p>
            <a:pPr>
              <a:defRPr/>
            </a:pPr>
            <a:fld id="{CB207BF8-C859-4307-A19E-0A46AA430F4E}" type="datetimeFigureOut">
              <a:rPr lang="zh-CN" altLang="en-US"/>
              <a:pPr>
                <a:defRPr/>
              </a:pPr>
              <a:t>2018-12-3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/>
              </a:defRPr>
            </a:lvl1pPr>
          </a:lstStyle>
          <a:p>
            <a:pPr>
              <a:defRPr/>
            </a:pPr>
            <a:fld id="{1E2AB14C-E4E7-4BC9-971B-73D65FEB60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11C37F0-9889-4118-BB82-E8D678E87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0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BCEFFE"/>
            </a:solidFill>
          </a:ln>
        </p:spPr>
      </p:pic>
      <p:pic>
        <p:nvPicPr>
          <p:cNvPr id="12" name="图片 11" descr="d8c90e4017e32acaf192915b0d76ad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97745"/>
            <a:ext cx="792886" cy="6378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911920"/>
            <a:ext cx="8568952" cy="1299790"/>
          </a:xfrm>
        </p:spPr>
        <p:txBody>
          <a:bodyPr/>
          <a:lstStyle/>
          <a:p>
            <a:pPr>
              <a:lnSpc>
                <a:spcPts val="5200"/>
              </a:lnSpc>
              <a:spcBef>
                <a:spcPts val="2400"/>
              </a:spcBef>
            </a:pPr>
            <a:r>
              <a:rPr lang="zh-CN" altLang="en-US" sz="3800" b="0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中国共产党支部工作条例（试行</a:t>
            </a:r>
            <a:r>
              <a:rPr lang="zh-CN" altLang="en-US" sz="3800" b="0" dirty="0" smtClean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）解读</a:t>
            </a:r>
            <a:endParaRPr lang="zh-CN" altLang="en-US" sz="3800" b="0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1" name="标题占位符 1"/>
          <p:cNvSpPr txBox="1">
            <a:spLocks/>
          </p:cNvSpPr>
          <p:nvPr/>
        </p:nvSpPr>
        <p:spPr>
          <a:xfrm>
            <a:off x="2483771" y="2463738"/>
            <a:ext cx="447818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2" name="灯片编号占位符 5"/>
          <p:cNvSpPr txBox="1">
            <a:spLocks/>
          </p:cNvSpPr>
          <p:nvPr/>
        </p:nvSpPr>
        <p:spPr>
          <a:xfrm>
            <a:off x="3139547" y="3381842"/>
            <a:ext cx="3166629" cy="50320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800" b="1" dirty="0">
              <a:solidFill>
                <a:srgbClr val="C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 rot="10800000">
            <a:off x="953362" y="2200999"/>
            <a:ext cx="7220197" cy="54001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1000">
                <a:schemeClr val="bg1">
                  <a:lumMod val="95000"/>
                </a:schemeClr>
              </a:gs>
              <a:gs pos="69571">
                <a:srgbClr val="FF9966"/>
              </a:gs>
              <a:gs pos="29000">
                <a:srgbClr val="FF9966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ffectLst/>
          <a:extLst/>
        </p:spPr>
        <p:txBody>
          <a:bodyPr rot="10800000" wrap="none"/>
          <a:lstStyle/>
          <a:p>
            <a:pPr algn="ctr"/>
            <a:endParaRPr lang="zh-CN" altLang="zh-CN" sz="18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 rot="10800000">
            <a:off x="963459" y="2286955"/>
            <a:ext cx="7200000" cy="270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1000">
                <a:schemeClr val="bg1">
                  <a:lumMod val="95000"/>
                </a:schemeClr>
              </a:gs>
              <a:gs pos="69571">
                <a:srgbClr val="FF9966"/>
              </a:gs>
              <a:gs pos="29000">
                <a:srgbClr val="FF9966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ffectLst/>
          <a:extLst/>
        </p:spPr>
        <p:txBody>
          <a:bodyPr rot="10800000" wrap="none"/>
          <a:lstStyle/>
          <a:p>
            <a:pPr algn="ctr"/>
            <a:endParaRPr lang="zh-CN" altLang="zh-CN" sz="1800" b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5" name="图片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7910"/>
          <a:stretch>
            <a:fillRect/>
          </a:stretch>
        </p:blipFill>
        <p:spPr bwMode="auto">
          <a:xfrm>
            <a:off x="2915816" y="3975907"/>
            <a:ext cx="4320480" cy="71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pider.nosdn.127.net/57ef689532f8d1a1571a899302eed04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4742"/>
            <a:ext cx="367240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/>
          <a:p>
            <a:r>
              <a:rPr lang="zh-CN" altLang="en-US" sz="2400" dirty="0" smtClean="0"/>
              <a:t>党支部撤销的两个条件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91164" y="890304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对因党员人数或者所在单位、区域等发生变化，不再符合设立条件的党支部，上级党组织应当及时予以调整或者撤销。</a:t>
            </a:r>
          </a:p>
          <a:p>
            <a:pPr marL="358775" indent="179388">
              <a:lnSpc>
                <a:spcPts val="2400"/>
              </a:lnSpc>
            </a:pPr>
            <a:r>
              <a:rPr lang="zh-CN" altLang="en-US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1" dirty="0" smtClean="0">
                <a:solidFill>
                  <a:srgbClr val="000099"/>
                </a:solidFill>
                <a:latin typeface="+mn-ea"/>
                <a:ea typeface="+mn-ea"/>
              </a:rPr>
              <a:t>党支部</a:t>
            </a:r>
            <a:r>
              <a:rPr lang="zh-CN" altLang="en-US" b="1" dirty="0">
                <a:solidFill>
                  <a:srgbClr val="000099"/>
                </a:solidFill>
                <a:latin typeface="+mn-ea"/>
                <a:ea typeface="+mn-ea"/>
              </a:rPr>
              <a:t>的调整和撤销，一般由党支部报所在乡镇（街道）或者单位基层党委批准，也可以由所在乡镇（街道）或者单位基层党委直接作出决定，并报上级党委组织部门备案</a:t>
            </a:r>
            <a:r>
              <a:rPr lang="zh-CN" altLang="en-US" b="1" dirty="0" smtClean="0">
                <a:solidFill>
                  <a:srgbClr val="000099"/>
                </a:solidFill>
                <a:latin typeface="+mn-ea"/>
                <a:ea typeface="+mn-ea"/>
              </a:rPr>
              <a:t>。</a:t>
            </a:r>
            <a:endParaRPr lang="en-US" altLang="zh-CN" b="1" dirty="0" smtClean="0">
              <a:solidFill>
                <a:srgbClr val="000099"/>
              </a:solidFill>
              <a:latin typeface="+mn-ea"/>
              <a:ea typeface="+mn-ea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组建的机构撤销后，临时党支部自然撤销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31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pider.nosdn.127.net/ec5819dd753e810430042c761ed5239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3" y="915567"/>
            <a:ext cx="16663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/>
          <a:p>
            <a:r>
              <a:rPr lang="zh-CN" altLang="en-US" sz="2400" dirty="0" smtClean="0"/>
              <a:t>党支部的八项任务</a:t>
            </a:r>
            <a:endParaRPr lang="zh-CN" alt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81" y="699543"/>
            <a:ext cx="3438125" cy="27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1959683"/>
            <a:ext cx="3198893" cy="27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4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pider.nosdn.127.net/e7c4cd3630f8af214373db3fbc04aa7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410445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98" y="920215"/>
            <a:ext cx="3672408" cy="345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9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843558"/>
            <a:ext cx="388843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spider.nosdn.127.net/f94b2c817b88f5aee73aef8d62ce85b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16" y="843559"/>
            <a:ext cx="389797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4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0783"/>
            <a:ext cx="403244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70783"/>
            <a:ext cx="390839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4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318320" y="123478"/>
            <a:ext cx="7212382" cy="4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9pPr>
          </a:lstStyle>
          <a:p>
            <a:r>
              <a:rPr lang="zh-CN" altLang="en-US" sz="2400" dirty="0" smtClean="0"/>
              <a:t>不同领域党支部的“十项重点任务”</a:t>
            </a:r>
            <a:endParaRPr lang="zh-CN" altLang="en-US" sz="2400" dirty="0"/>
          </a:p>
        </p:txBody>
      </p:sp>
      <p:pic>
        <p:nvPicPr>
          <p:cNvPr id="14339" name="Picture 3" descr="http://spider.nosdn.127.net/931e887d4d6d2a323c7429f989103e0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7576"/>
            <a:ext cx="26642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ttp://spider.nosdn.127.net/9b2d67186669c591acd9e4a2a2ed878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40" y="987575"/>
            <a:ext cx="554461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4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pider.nosdn.127.net/5d6e0cf97c566f984fbd5b51d13687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9560"/>
            <a:ext cx="417646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1318320" y="123478"/>
            <a:ext cx="7212382" cy="4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9pPr>
          </a:lstStyle>
          <a:p>
            <a:r>
              <a:rPr lang="zh-CN" altLang="en-US" sz="2400" dirty="0" smtClean="0"/>
              <a:t>不同领域党支部的“十项重点任务”</a:t>
            </a:r>
            <a:endParaRPr lang="zh-CN" altLang="en-US" sz="2400" dirty="0"/>
          </a:p>
        </p:txBody>
      </p:sp>
      <p:pic>
        <p:nvPicPr>
          <p:cNvPr id="15364" name="Picture 4" descr="http://spider.nosdn.127.net/6ca5131bc29067dac683b5ca8cb30bc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959560"/>
            <a:ext cx="381642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4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187624" y="123478"/>
            <a:ext cx="7212382" cy="4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9pPr>
          </a:lstStyle>
          <a:p>
            <a:r>
              <a:rPr lang="zh-CN" altLang="en-US" sz="2400" dirty="0" smtClean="0"/>
              <a:t>党支部工作机制的“六项规定”</a:t>
            </a:r>
            <a:endParaRPr lang="zh-CN" altLang="en-US" sz="2400" dirty="0"/>
          </a:p>
        </p:txBody>
      </p:sp>
      <p:pic>
        <p:nvPicPr>
          <p:cNvPr id="16386" name="Picture 2" descr="http://spider.nosdn.127.net/991272f9ad078cd64817f7a6694fb3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3"/>
            <a:ext cx="23762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pider.nosdn.127.net/f6d2b4b5c50b575d5220ae722e4cdf0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82" y="893254"/>
            <a:ext cx="561662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4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340024" y="123478"/>
            <a:ext cx="7212382" cy="4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9pPr>
          </a:lstStyle>
          <a:p>
            <a:r>
              <a:rPr lang="zh-CN" altLang="en-US" sz="2400" dirty="0" smtClean="0"/>
              <a:t>党支部组织生活的“六个要求”</a:t>
            </a:r>
            <a:endParaRPr lang="zh-CN" altLang="en-US" sz="2400" dirty="0"/>
          </a:p>
        </p:txBody>
      </p:sp>
      <p:pic>
        <p:nvPicPr>
          <p:cNvPr id="22530" name="Picture 2" descr="http://spider.nosdn.127.net/35aba3a43f559c3dcf57f039d757180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6448"/>
            <a:ext cx="2555776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spider.nosdn.127.net/7e6953b83bc31a108ddb4c85766d174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987574"/>
            <a:ext cx="470748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7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340024" y="123478"/>
            <a:ext cx="7212382" cy="4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9pPr>
          </a:lstStyle>
          <a:p>
            <a:r>
              <a:rPr lang="zh-CN" altLang="en-US" sz="2400" dirty="0" smtClean="0"/>
              <a:t>党支部委员会建设的“六项规定”</a:t>
            </a:r>
            <a:endParaRPr lang="zh-CN" altLang="en-US" sz="2400" dirty="0"/>
          </a:p>
        </p:txBody>
      </p:sp>
      <p:pic>
        <p:nvPicPr>
          <p:cNvPr id="21506" name="Picture 2" descr="http://spider.nosdn.127.net/f10541baaff60057c503e92fe8b9571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60"/>
            <a:ext cx="24482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38" y="843559"/>
            <a:ext cx="511256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24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35897" y="1419622"/>
            <a:ext cx="4983361" cy="2592288"/>
          </a:xfrm>
        </p:spPr>
        <p:txBody>
          <a:bodyPr/>
          <a:lstStyle/>
          <a:p>
            <a:pPr marL="0" indent="0">
              <a:lnSpc>
                <a:spcPts val="3200"/>
              </a:lnSpc>
              <a:buNone/>
            </a:pPr>
            <a:r>
              <a:rPr lang="zh-CN" altLang="en-US" sz="23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近日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，中共中央印发</a:t>
            </a:r>
            <a:r>
              <a:rPr lang="en-US" altLang="zh-CN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中国共产党支部工作条例（试行）</a:t>
            </a:r>
            <a:r>
              <a:rPr lang="en-US" altLang="zh-CN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（以下简称</a:t>
            </a:r>
            <a:r>
              <a:rPr lang="en-US" altLang="zh-CN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条例</a:t>
            </a:r>
            <a:r>
              <a:rPr lang="en-US" altLang="zh-CN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），对党支部工作作出全面规范，是新时代党支部建设的基本遵循。截至</a:t>
            </a:r>
            <a:r>
              <a:rPr lang="en-US" altLang="zh-CN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年底，党的基层组织共</a:t>
            </a:r>
            <a:r>
              <a:rPr lang="en-US" altLang="zh-CN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457.2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万个。关于党支部建设，</a:t>
            </a:r>
            <a:r>
              <a:rPr lang="en-US" altLang="zh-CN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条例</a:t>
            </a:r>
            <a:r>
              <a:rPr lang="en-US" altLang="zh-CN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3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都提出了哪些要求？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273630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39553" y="906452"/>
            <a:ext cx="8064896" cy="3465498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42529" y="744335"/>
            <a:ext cx="6751490" cy="399291"/>
            <a:chOff x="1386245" y="2546361"/>
            <a:chExt cx="9566638" cy="1009736"/>
          </a:xfrm>
          <a:solidFill>
            <a:srgbClr val="C00000"/>
          </a:solidFill>
        </p:grpSpPr>
        <p:sp>
          <p:nvSpPr>
            <p:cNvPr id="7" name="等腰三角形 6"/>
            <p:cNvSpPr/>
            <p:nvPr/>
          </p:nvSpPr>
          <p:spPr>
            <a:xfrm>
              <a:off x="10632492" y="2546362"/>
              <a:ext cx="320391" cy="4099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386245" y="2546362"/>
              <a:ext cx="320391" cy="4099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梯形 8"/>
            <p:cNvSpPr/>
            <p:nvPr/>
          </p:nvSpPr>
          <p:spPr>
            <a:xfrm flipV="1">
              <a:off x="1546707" y="2546361"/>
              <a:ext cx="9245714" cy="1009736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787643" y="730626"/>
            <a:ext cx="5754499" cy="438580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defTabSz="685766"/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贯彻制度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/>
          <a:p>
            <a:r>
              <a:rPr lang="zh-CN" altLang="en-US" sz="2400" dirty="0"/>
              <a:t>中国共产党支部工作条例（试行）</a:t>
            </a:r>
          </a:p>
        </p:txBody>
      </p:sp>
    </p:spTree>
    <p:extLst>
      <p:ext uri="{BB962C8B-B14F-4D97-AF65-F5344CB8AC3E}">
        <p14:creationId xmlns:p14="http://schemas.microsoft.com/office/powerpoint/2010/main" val="239691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340024" y="123478"/>
            <a:ext cx="7212382" cy="4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9pPr>
          </a:lstStyle>
          <a:p>
            <a:r>
              <a:rPr lang="zh-CN" altLang="en-US" sz="2400" dirty="0" smtClean="0"/>
              <a:t>加强党支部工作的“六项措施”</a:t>
            </a:r>
            <a:endParaRPr lang="zh-CN" altLang="en-US" sz="2400" dirty="0"/>
          </a:p>
        </p:txBody>
      </p:sp>
      <p:pic>
        <p:nvPicPr>
          <p:cNvPr id="20482" name="Picture 2" descr="http://spider.nosdn.127.net/de46ebb6077f8c5ab31c0bb1c65c32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5"/>
            <a:ext cx="324036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15566"/>
            <a:ext cx="46085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24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1340024" y="123478"/>
            <a:ext cx="7212382" cy="4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99"/>
                </a:solidFill>
                <a:latin typeface="黑体" pitchFamily="2" charset="-122"/>
                <a:ea typeface="黑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latin typeface="Arial" charset="0"/>
                <a:ea typeface="华文中宋" pitchFamily="2" charset="-122"/>
              </a:defRPr>
            </a:lvl9pPr>
          </a:lstStyle>
          <a:p>
            <a:r>
              <a:rPr lang="zh-CN" altLang="en-US" sz="2400" dirty="0" smtClean="0"/>
              <a:t>党支部的八项任务</a:t>
            </a:r>
            <a:endParaRPr lang="zh-CN" altLang="en-US" sz="24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3447345" cy="395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71550"/>
            <a:ext cx="4153644" cy="395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241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235516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党支部工作条例，一个“严”字贯穿始终</a:t>
            </a:r>
            <a:endParaRPr lang="zh-CN" altLang="en-US" sz="24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0" y="2787774"/>
            <a:ext cx="1609452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对党员管理从严</a:t>
            </a:r>
            <a:endParaRPr lang="zh-CN" altLang="en-US" sz="1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145" y="1739012"/>
            <a:ext cx="1620957" cy="33855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对组织生活从严</a:t>
            </a:r>
            <a:endParaRPr lang="zh-CN" altLang="en-US" sz="1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652" y="2274426"/>
            <a:ext cx="1620957" cy="33855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对支部建设从严</a:t>
            </a:r>
            <a:endParaRPr lang="zh-CN" altLang="en-US" sz="16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608" y="804655"/>
            <a:ext cx="6865869" cy="399083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基层党委一般应当配备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专兼职组织员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，加强对党支部建设的具体指导。</a:t>
            </a:r>
            <a:endParaRPr lang="en-US" altLang="zh-CN" sz="16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县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党委每年至少专题研究</a:t>
            </a:r>
            <a:r>
              <a:rPr lang="en-US" altLang="zh-CN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次党支部建设工作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。县级以上党委管理的党费每年应当按照一定比例下拨到党支部，重点支持贫困村</a:t>
            </a:r>
            <a:r>
              <a:rPr lang="zh-CN" altLang="en-US" sz="16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党支部、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流动党员党支部、离退休干部职工党支部等开展党的活动。</a:t>
            </a:r>
            <a:endParaRPr lang="en-US" altLang="zh-CN" sz="16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党委组织部门</a:t>
            </a: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应当加强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分类指导和督促检查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，扩大先进党支部增量，提升</a:t>
            </a:r>
            <a:r>
              <a:rPr lang="zh-CN" altLang="en-US" sz="16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中间支部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水平，整顿</a:t>
            </a:r>
            <a:r>
              <a:rPr lang="zh-CN" altLang="en-US" sz="16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后进支部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加强支部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标准化、规范化建设</a:t>
            </a:r>
            <a:r>
              <a:rPr lang="zh-CN" altLang="en-US" sz="16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党支部建设情况</a:t>
            </a: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应列入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各级党委书记抓基层党建工作述职评议考核的重要内容，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评判其履行管党治党政治责任情况的重要依据。对抓党支部建设不力、各项工作不落实的，上级党委及其组织部门应当进行约谈。对党支部建设出现严重问题，党员、群众反映强烈的，应当按照规定严肃问责。</a:t>
            </a:r>
            <a:endParaRPr lang="en-US" altLang="zh-CN" sz="16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各级党委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（党组）书记应当带头建立党支部工作联系点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，带头深入基层调查研究，发现和解决问题，总结推广经验。</a:t>
            </a:r>
            <a:endParaRPr lang="en-US" altLang="zh-CN" sz="16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书记每年应当至少参加</a:t>
            </a:r>
            <a:r>
              <a:rPr lang="en-US" altLang="zh-CN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次县级以上党组织举办的集中轮训</a:t>
            </a:r>
            <a:r>
              <a:rPr lang="zh-CN" altLang="en-US" sz="16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 smtClean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1900"/>
              </a:lnSpc>
              <a:buFont typeface="Wingdings" panose="05000000000000000000" pitchFamily="2" charset="2"/>
              <a:buChar char="p"/>
            </a:pPr>
            <a:r>
              <a:rPr lang="zh-CN" altLang="en-US" sz="1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党支部书记每年应当向上级党组织和党支部党员大会述职</a:t>
            </a:r>
            <a:r>
              <a:rPr lang="zh-CN" altLang="en-US" sz="16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，接受评议考核，考核结果作为评先评优、选拔使用的重要依据。</a:t>
            </a:r>
          </a:p>
        </p:txBody>
      </p:sp>
    </p:spTree>
    <p:extLst>
      <p:ext uri="{BB962C8B-B14F-4D97-AF65-F5344CB8AC3E}">
        <p14:creationId xmlns:p14="http://schemas.microsoft.com/office/powerpoint/2010/main" val="63147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3707904" y="1491630"/>
            <a:ext cx="2592436" cy="1296144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944"/>
              </a:avLst>
            </a:prstTxWarp>
          </a:bodyPr>
          <a:lstStyle/>
          <a:p>
            <a:pPr algn="ctr">
              <a:defRPr/>
            </a:pPr>
            <a:r>
              <a:rPr lang="zh-CN" altLang="en-US" sz="72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谢谢</a:t>
            </a:r>
            <a:endParaRPr lang="zh-CN" altLang="en-US" sz="72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C000"/>
              </a:solidFill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d8c90e4017e32acaf192915b0d76ad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7614"/>
            <a:ext cx="864096" cy="9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9543"/>
            <a:ext cx="4200128" cy="37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spider.nosdn.127.net/76c767f2d33589c67f805fb6bf1a284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9543"/>
            <a:ext cx="5184576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/>
          <a:p>
            <a:r>
              <a:rPr lang="zh-CN" altLang="en-US" sz="2400" dirty="0" smtClean="0"/>
              <a:t>三大定位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048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pider.nosdn.127.net/b46bfbfb05374d56e69dc27153ae307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771551"/>
            <a:ext cx="388843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680026" y="884231"/>
            <a:ext cx="3593756" cy="3098526"/>
            <a:chOff x="4814153" y="1556649"/>
            <a:chExt cx="3593756" cy="3098526"/>
          </a:xfrm>
        </p:grpSpPr>
        <p:sp>
          <p:nvSpPr>
            <p:cNvPr id="5" name="流程图: 联系 4"/>
            <p:cNvSpPr/>
            <p:nvPr/>
          </p:nvSpPr>
          <p:spPr>
            <a:xfrm>
              <a:off x="5596016" y="1953420"/>
              <a:ext cx="2313927" cy="2376264"/>
            </a:xfrm>
            <a:prstGeom prst="flowChartConnector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 smtClean="0"/>
            </a:p>
          </p:txBody>
        </p:sp>
        <p:sp>
          <p:nvSpPr>
            <p:cNvPr id="6" name="六边形 5"/>
            <p:cNvSpPr/>
            <p:nvPr/>
          </p:nvSpPr>
          <p:spPr>
            <a:xfrm>
              <a:off x="6010607" y="2525831"/>
              <a:ext cx="1209828" cy="1093464"/>
            </a:xfrm>
            <a:prstGeom prst="hexagon">
              <a:avLst/>
            </a:prstGeom>
            <a:solidFill>
              <a:srgbClr val="C00000"/>
            </a:solidFill>
            <a:ln w="12700" cap="flat" cmpd="sng" algn="ctr">
              <a:solidFill>
                <a:srgbClr val="27506E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战斗堡垒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068630" y="2051454"/>
              <a:ext cx="1070546" cy="811909"/>
              <a:chOff x="4861441" y="2259343"/>
              <a:chExt cx="1070546" cy="97891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873037" y="2274641"/>
                <a:ext cx="1058950" cy="963616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 smtClean="0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861441" y="2259343"/>
                <a:ext cx="962112" cy="960002"/>
              </a:xfrm>
              <a:prstGeom prst="ellipse">
                <a:avLst/>
              </a:prstGeom>
              <a:solidFill>
                <a:srgbClr val="0066CC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管理党员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139176" y="1556649"/>
              <a:ext cx="1080000" cy="882000"/>
              <a:chOff x="4932041" y="2185558"/>
              <a:chExt cx="1080119" cy="106342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932041" y="2185558"/>
                <a:ext cx="1080119" cy="1063422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 smtClean="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984339" y="2185558"/>
                <a:ext cx="909814" cy="1063422"/>
              </a:xfrm>
              <a:prstGeom prst="ellipse">
                <a:avLst/>
              </a:prstGeom>
              <a:solidFill>
                <a:srgbClr val="0066CC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教育党员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541834" y="3773175"/>
              <a:ext cx="1080119" cy="882000"/>
              <a:chOff x="4932041" y="2185557"/>
              <a:chExt cx="1080119" cy="113341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932041" y="2185558"/>
                <a:ext cx="1080119" cy="1063422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 smtClean="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932041" y="2185557"/>
                <a:ext cx="962112" cy="1133415"/>
              </a:xfrm>
              <a:prstGeom prst="ellipse">
                <a:avLst/>
              </a:prstGeom>
              <a:solidFill>
                <a:srgbClr val="003399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宣传群众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814153" y="2920351"/>
              <a:ext cx="1080000" cy="882675"/>
              <a:chOff x="4932041" y="2185558"/>
              <a:chExt cx="1080119" cy="106342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932041" y="2185558"/>
                <a:ext cx="1080119" cy="1063422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 smtClean="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932041" y="2185558"/>
                <a:ext cx="962112" cy="1063422"/>
              </a:xfrm>
              <a:prstGeom prst="ellipse">
                <a:avLst/>
              </a:prstGeom>
              <a:solidFill>
                <a:srgbClr val="003399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组织群众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148656" y="2008566"/>
              <a:ext cx="1080119" cy="882000"/>
              <a:chOff x="4932041" y="2185558"/>
              <a:chExt cx="1080119" cy="106342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932041" y="2185558"/>
                <a:ext cx="1080119" cy="1063422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 smtClean="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932041" y="2185558"/>
                <a:ext cx="962112" cy="1063422"/>
              </a:xfrm>
              <a:prstGeom prst="ellipse">
                <a:avLst/>
              </a:prstGeom>
              <a:solidFill>
                <a:srgbClr val="0066CC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监督党员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787909" y="3773175"/>
              <a:ext cx="1080000" cy="882000"/>
              <a:chOff x="4932041" y="2185558"/>
              <a:chExt cx="1080119" cy="106342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4932041" y="2185558"/>
                <a:ext cx="1080119" cy="1063422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 smtClean="0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932041" y="2185558"/>
                <a:ext cx="962112" cy="1063422"/>
              </a:xfrm>
              <a:prstGeom prst="ellipse">
                <a:avLst/>
              </a:prstGeom>
              <a:solidFill>
                <a:srgbClr val="003399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凝聚群众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327909" y="2920351"/>
              <a:ext cx="1080000" cy="882000"/>
              <a:chOff x="4932041" y="2185558"/>
              <a:chExt cx="1080119" cy="106342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932041" y="2185558"/>
                <a:ext cx="1080119" cy="1063422"/>
              </a:xfrm>
              <a:prstGeom prst="ellipse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 smtClean="0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932041" y="2185558"/>
                <a:ext cx="962112" cy="1063422"/>
              </a:xfrm>
              <a:prstGeom prst="ellipse">
                <a:avLst/>
              </a:prstGeom>
              <a:solidFill>
                <a:srgbClr val="003399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服务群众</a:t>
                </a:r>
              </a:p>
            </p:txBody>
          </p:sp>
        </p:grpSp>
      </p:grp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/>
          <a:p>
            <a:r>
              <a:rPr lang="zh-CN" altLang="en-US" sz="2400" dirty="0" smtClean="0"/>
              <a:t>七项职能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189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/>
          <a:p>
            <a:r>
              <a:rPr lang="zh-CN" altLang="en-US" sz="2400" dirty="0" smtClean="0"/>
              <a:t>五条原则</a:t>
            </a:r>
            <a:endParaRPr lang="zh-CN" alt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7575"/>
            <a:ext cx="48358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spider.nosdn.127.net/1340d53a88aa98db75b35aae7a2c52b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5"/>
            <a:ext cx="367240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9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pider.nosdn.127.net/06f3a1148c4a703d4a24b10f424e1cc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8" y="843559"/>
            <a:ext cx="399546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43559"/>
            <a:ext cx="391209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7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pider.nosdn.127.net/61860a87d83759be6206ca7c70f963b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396044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pider.nosdn.127.net/f9dbac0fed9286ce08fb301e67e9c0a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45866"/>
            <a:ext cx="388843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9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ider.nosdn.127.net/1703ea7970d27839a02f98c141c359a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7779"/>
            <a:ext cx="3456384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/>
          <a:p>
            <a:r>
              <a:rPr lang="zh-CN" altLang="en-US" sz="2400" dirty="0" smtClean="0"/>
              <a:t>党支部设置的“六种方式”</a:t>
            </a:r>
            <a:endParaRPr lang="zh-CN" altLang="en-US" sz="2400" dirty="0"/>
          </a:p>
        </p:txBody>
      </p:sp>
      <p:pic>
        <p:nvPicPr>
          <p:cNvPr id="5124" name="Picture 4" descr="http://spider.nosdn.127.net/f245690c57759b2d884c5233de5c78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70" y="771551"/>
            <a:ext cx="4554978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9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pider.nosdn.127.net/e65b432cef85e544140565983934ddd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0" y="873436"/>
            <a:ext cx="2264405" cy="24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187624" y="92461"/>
            <a:ext cx="7212382" cy="443728"/>
          </a:xfrm>
        </p:spPr>
        <p:txBody>
          <a:bodyPr/>
          <a:lstStyle/>
          <a:p>
            <a:r>
              <a:rPr lang="zh-CN" altLang="en-US" sz="2400" dirty="0" smtClean="0"/>
              <a:t>党支部成立的“两个程序”</a:t>
            </a:r>
            <a:endParaRPr lang="zh-CN" altLang="en-US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35649"/>
            <a:ext cx="3056494" cy="367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34218"/>
            <a:ext cx="2908556" cy="367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98572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6CC">
            <a:alpha val="60000"/>
          </a:srgbClr>
        </a:solidFill>
        <a:ln>
          <a:noFill/>
        </a:ln>
      </a:spPr>
      <a:bodyPr anchor="ctr"/>
      <a:lstStyle>
        <a:defPPr algn="ctr">
          <a:defRPr sz="3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27920</TotalTime>
  <Words>518</Words>
  <Application>Microsoft Office PowerPoint</Application>
  <PresentationFormat>全屏显示(16:9)</PresentationFormat>
  <Paragraphs>42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默认设计模板</vt:lpstr>
      <vt:lpstr>自定义设计方案</vt:lpstr>
      <vt:lpstr>1_自定义设计方案</vt:lpstr>
      <vt:lpstr>中国共产党支部工作条例（试行）解读</vt:lpstr>
      <vt:lpstr>中国共产党支部工作条例（试行）</vt:lpstr>
      <vt:lpstr>三大定位</vt:lpstr>
      <vt:lpstr>七项职能</vt:lpstr>
      <vt:lpstr>五条原则</vt:lpstr>
      <vt:lpstr>PowerPoint 演示文稿</vt:lpstr>
      <vt:lpstr>PowerPoint 演示文稿</vt:lpstr>
      <vt:lpstr>党支部设置的“六种方式”</vt:lpstr>
      <vt:lpstr>党支部成立的“两个程序”</vt:lpstr>
      <vt:lpstr>党支部撤销的两个条件</vt:lpstr>
      <vt:lpstr>党支部的八项任务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zxt</dc:creator>
  <cp:lastModifiedBy>unknown</cp:lastModifiedBy>
  <cp:revision>1055</cp:revision>
  <cp:lastPrinted>2018-11-29T08:17:24Z</cp:lastPrinted>
  <dcterms:created xsi:type="dcterms:W3CDTF">1601-01-01T00:00:00Z</dcterms:created>
  <dcterms:modified xsi:type="dcterms:W3CDTF">2018-12-03T02:29:25Z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